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56" r:id="rId3"/>
    <p:sldId id="276" r:id="rId4"/>
    <p:sldId id="279" r:id="rId5"/>
    <p:sldId id="282" r:id="rId6"/>
    <p:sldId id="260" r:id="rId7"/>
    <p:sldId id="259" r:id="rId8"/>
    <p:sldId id="273" r:id="rId9"/>
    <p:sldId id="274" r:id="rId10"/>
    <p:sldId id="277" r:id="rId11"/>
    <p:sldId id="278" r:id="rId12"/>
    <p:sldId id="261" r:id="rId13"/>
    <p:sldId id="281" r:id="rId14"/>
    <p:sldId id="262" r:id="rId15"/>
    <p:sldId id="263" r:id="rId16"/>
    <p:sldId id="272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סגנון בהיר 1 - הדגשה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0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5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0C15-0C3F-410A-B25B-5061102ABFB4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9781-86D3-4283-914C-BCDBAAFA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3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013" y="1344960"/>
            <a:ext cx="10571142" cy="364715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he-IL" sz="6500" b="1" dirty="0">
                <a:solidFill>
                  <a:srgbClr val="B20837"/>
                </a:solidFill>
                <a:latin typeface="PoetiAAA-Bold" panose="020B0500020005020B06" pitchFamily="34" charset="-79"/>
              </a:rPr>
              <a:t>דרכו של רמב"ן בהוספות ועדכונים לפירושו לתורה</a:t>
            </a:r>
            <a:endParaRPr lang="en-US" sz="6500" b="1" dirty="0">
              <a:solidFill>
                <a:srgbClr val="B20837"/>
              </a:solidFill>
              <a:latin typeface="PoetiAAA-Bold" panose="020B0500020005020B06" pitchFamily="34" charset="-79"/>
            </a:endParaRPr>
          </a:p>
          <a:p>
            <a:endParaRPr lang="he-IL" sz="6500" b="1" dirty="0">
              <a:solidFill>
                <a:srgbClr val="B20837"/>
              </a:solidFill>
              <a:latin typeface="PoetiAAA" panose="020B0500020005020B06" pitchFamily="34" charset="-79"/>
            </a:endParaRPr>
          </a:p>
          <a:p>
            <a:r>
              <a:rPr lang="he-IL" sz="3600" dirty="0" smtClean="0">
                <a:solidFill>
                  <a:srgbClr val="00535E"/>
                </a:solidFill>
                <a:latin typeface="PoetiAAA" panose="020B0500020005020B06" pitchFamily="34" charset="-79"/>
              </a:rPr>
              <a:t>יוסף עופר</a:t>
            </a:r>
            <a:endParaRPr lang="he-IL" sz="3600" dirty="0">
              <a:solidFill>
                <a:srgbClr val="00535E"/>
              </a:solidFill>
              <a:latin typeface="PoetiAAA" panose="020B0500020005020B06" pitchFamily="34" charset="-79"/>
            </a:endParaRPr>
          </a:p>
        </p:txBody>
      </p:sp>
      <p:cxnSp>
        <p:nvCxnSpPr>
          <p:cNvPr id="8" name="מחבר ישר 7"/>
          <p:cNvCxnSpPr/>
          <p:nvPr/>
        </p:nvCxnSpPr>
        <p:spPr>
          <a:xfrm flipH="1">
            <a:off x="5894175" y="3762634"/>
            <a:ext cx="5132173" cy="0"/>
          </a:xfrm>
          <a:prstGeom prst="line">
            <a:avLst/>
          </a:prstGeom>
          <a:ln w="28575">
            <a:solidFill>
              <a:srgbClr val="005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0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9410218" y="1284790"/>
            <a:ext cx="1886673" cy="3727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לבן מעוגל 4"/>
          <p:cNvSpPr/>
          <p:nvPr/>
        </p:nvSpPr>
        <p:spPr>
          <a:xfrm>
            <a:off x="9410217" y="2741271"/>
            <a:ext cx="1886673" cy="407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95008" y="2741271"/>
            <a:ext cx="122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00206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קטע א</a:t>
            </a:r>
            <a:endParaRPr lang="en-US" sz="2400" dirty="0">
              <a:solidFill>
                <a:srgbClr val="002060"/>
              </a:solidFill>
              <a:cs typeface="Guttman Yad-Brush" panose="02010401010101010101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7189810" y="1356165"/>
            <a:ext cx="1886673" cy="3727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מלבן מעוגל 7"/>
          <p:cNvSpPr/>
          <p:nvPr/>
        </p:nvSpPr>
        <p:spPr>
          <a:xfrm>
            <a:off x="7189809" y="2812646"/>
            <a:ext cx="1886673" cy="407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19485" y="2812646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045C1D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קטע ב</a:t>
            </a:r>
            <a:endParaRPr lang="en-US" sz="2400" dirty="0">
              <a:solidFill>
                <a:srgbClr val="045C1D"/>
              </a:solidFill>
              <a:cs typeface="Guttman Yad-Brush" panose="02010401010101010101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3348942" y="1358092"/>
            <a:ext cx="1886673" cy="3727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מעוגל 10"/>
          <p:cNvSpPr/>
          <p:nvPr/>
        </p:nvSpPr>
        <p:spPr>
          <a:xfrm>
            <a:off x="3348941" y="2860873"/>
            <a:ext cx="1886673" cy="407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78617" y="2814573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045C1D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קטע ב</a:t>
            </a:r>
            <a:endParaRPr lang="en-US" sz="2400" dirty="0">
              <a:solidFill>
                <a:srgbClr val="045C1D"/>
              </a:solidFill>
              <a:cs typeface="Guttman Yad-Brush" panose="02010401010101010101" pitchFamily="2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3358576" y="2453842"/>
            <a:ext cx="1886673" cy="407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43367" y="2453842"/>
            <a:ext cx="122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00206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קטע א</a:t>
            </a:r>
            <a:endParaRPr lang="en-US" sz="2400" dirty="0">
              <a:solidFill>
                <a:srgbClr val="002060"/>
              </a:solidFill>
              <a:cs typeface="Guttman Yad-Brush" panose="02010401010101010101" pitchFamily="2" charset="-79"/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1232705" y="1302142"/>
            <a:ext cx="1886673" cy="3727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מעוגל 15"/>
          <p:cNvSpPr/>
          <p:nvPr/>
        </p:nvSpPr>
        <p:spPr>
          <a:xfrm>
            <a:off x="1232704" y="2469257"/>
            <a:ext cx="1886673" cy="407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62380" y="2422957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045C1D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קטע ב</a:t>
            </a:r>
            <a:endParaRPr lang="en-US" sz="2400" dirty="0">
              <a:solidFill>
                <a:srgbClr val="045C1D"/>
              </a:solidFill>
              <a:cs typeface="Guttman Yad-Brush" panose="02010401010101010101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242339" y="2884029"/>
            <a:ext cx="1886673" cy="407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7130" y="2884029"/>
            <a:ext cx="122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00206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קטע א</a:t>
            </a:r>
            <a:endParaRPr lang="en-US" sz="2400" dirty="0">
              <a:solidFill>
                <a:srgbClr val="002060"/>
              </a:solidFill>
              <a:cs typeface="Guttman Yad-Brush" panose="02010401010101010101" pitchFamily="2" charset="-79"/>
            </a:endParaRPr>
          </a:p>
        </p:txBody>
      </p:sp>
      <p:sp>
        <p:nvSpPr>
          <p:cNvPr id="20" name="חץ שמאלה 19"/>
          <p:cNvSpPr/>
          <p:nvPr/>
        </p:nvSpPr>
        <p:spPr>
          <a:xfrm>
            <a:off x="5729468" y="2812646"/>
            <a:ext cx="879676" cy="4784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011022719213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88913"/>
            <a:ext cx="41973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83789" y="98425"/>
            <a:ext cx="687387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טחה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טחן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טחר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0033CC"/>
                </a:solidFill>
                <a:cs typeface="Guttman Yad-Brush" panose="02010401010101010101" pitchFamily="2" charset="-79"/>
              </a:rPr>
              <a:t>טטפ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טיט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טיל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טיר</a:t>
            </a:r>
            <a:endParaRPr lang="en-US" altLang="en-US" sz="2000">
              <a:solidFill>
                <a:srgbClr val="CC000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594950" name="Picture 6" descr="2011022719213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205039"/>
            <a:ext cx="435610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51" name="Text Box 7"/>
          <p:cNvSpPr txBox="1">
            <a:spLocks noChangeArrowheads="1"/>
          </p:cNvSpPr>
          <p:nvPr/>
        </p:nvSpPr>
        <p:spPr bwMode="auto">
          <a:xfrm>
            <a:off x="5594350" y="2389188"/>
            <a:ext cx="896938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טען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טף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0033CC"/>
                </a:solidFill>
                <a:cs typeface="Guttman Yad-Brush" panose="02010401010101010101" pitchFamily="2" charset="-79"/>
              </a:rPr>
              <a:t>[</a:t>
            </a:r>
            <a:r>
              <a:rPr lang="he-IL" altLang="en-US" sz="2000" u="sng">
                <a:solidFill>
                  <a:srgbClr val="0033CC"/>
                </a:solidFill>
                <a:cs typeface="Guttman Yad-Brush" panose="02010401010101010101" pitchFamily="2" charset="-79"/>
              </a:rPr>
              <a:t>ט</a:t>
            </a:r>
            <a:r>
              <a:rPr lang="he-IL" altLang="en-US" sz="1400" u="sng">
                <a:solidFill>
                  <a:srgbClr val="0033CC"/>
                </a:solidFill>
                <a:cs typeface="Guttman Yad-Brush" panose="02010401010101010101" pitchFamily="2" charset="-79"/>
              </a:rPr>
              <a:t>ט</a:t>
            </a:r>
            <a:r>
              <a:rPr lang="he-IL" altLang="en-US" sz="2000">
                <a:solidFill>
                  <a:srgbClr val="0033CC"/>
                </a:solidFill>
                <a:cs typeface="Guttman Yad-Brush" panose="02010401010101010101" pitchFamily="2" charset="-79"/>
              </a:rPr>
              <a:t>פ]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</a:t>
            </a:r>
            <a:r>
              <a:rPr lang="he-IL" altLang="en-US" sz="2000" u="sng">
                <a:solidFill>
                  <a:srgbClr val="CC0000"/>
                </a:solidFill>
                <a:cs typeface="Guttman Yad-Brush" panose="02010401010101010101" pitchFamily="2" charset="-79"/>
              </a:rPr>
              <a:t>פ</a:t>
            </a:r>
            <a:r>
              <a:rPr lang="he-IL" altLang="en-US" sz="1400" u="sng">
                <a:solidFill>
                  <a:srgbClr val="CC0000"/>
                </a:solidFill>
                <a:cs typeface="Guttman Yad-Brush" panose="02010401010101010101" pitchFamily="2" charset="-79"/>
              </a:rPr>
              <a:t>פ</a:t>
            </a:r>
          </a:p>
          <a:p>
            <a:pPr eaLnBrk="1" hangingPunct="1">
              <a:lnSpc>
                <a:spcPct val="165000"/>
              </a:lnSpc>
            </a:pPr>
            <a:r>
              <a:rPr lang="he-IL" altLang="en-US" sz="2000">
                <a:solidFill>
                  <a:srgbClr val="CC0000"/>
                </a:solidFill>
                <a:cs typeface="Guttman Yad-Brush" panose="02010401010101010101" pitchFamily="2" charset="-79"/>
              </a:rPr>
              <a:t>טפח</a:t>
            </a:r>
            <a:endParaRPr lang="en-US" altLang="en-US" sz="2000">
              <a:solidFill>
                <a:srgbClr val="CC0000"/>
              </a:solidFill>
              <a:cs typeface="Guttman Yad-Brush" panose="02010401010101010101" pitchFamily="2" charset="-79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724025" y="404813"/>
            <a:ext cx="408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sz="2400"/>
              <a:t>ר' יונה אבן ג'נאח – ספר השרשים</a:t>
            </a:r>
            <a:endParaRPr lang="en-US" altLang="en-US" sz="2400"/>
          </a:p>
        </p:txBody>
      </p:sp>
      <p:sp>
        <p:nvSpPr>
          <p:cNvPr id="594953" name="Text Box 9"/>
          <p:cNvSpPr txBox="1">
            <a:spLocks noChangeArrowheads="1"/>
          </p:cNvSpPr>
          <p:nvPr/>
        </p:nvSpPr>
        <p:spPr bwMode="auto">
          <a:xfrm>
            <a:off x="2008189" y="981075"/>
            <a:ext cx="2936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>
                <a:solidFill>
                  <a:srgbClr val="FF0000"/>
                </a:solidFill>
                <a:cs typeface="Guttman Yad-Brush" panose="02010401010101010101" pitchFamily="2" charset="-79"/>
              </a:rPr>
              <a:t>"כבר הוליכוהו הרוכבים </a:t>
            </a:r>
          </a:p>
          <a:p>
            <a:pPr eaLnBrk="1" hangingPunct="1"/>
            <a:r>
              <a:rPr lang="he-IL" altLang="en-US">
                <a:solidFill>
                  <a:srgbClr val="FF0000"/>
                </a:solidFill>
                <a:cs typeface="Guttman Yad-Brush" panose="02010401010101010101" pitchFamily="2" charset="-79"/>
              </a:rPr>
              <a:t>ונתפשט במדינות"</a:t>
            </a:r>
            <a:endParaRPr lang="en-US" altLang="en-US">
              <a:solidFill>
                <a:srgbClr val="FF000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8" name="Picture 6" descr="20110227192135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4400550"/>
            <a:ext cx="88233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6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1" grpId="0"/>
      <p:bldP spid="5949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416795" y="334925"/>
            <a:ext cx="453505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e-IL" sz="2800" u="sng" dirty="0">
                <a:solidFill>
                  <a:srgbClr val="0070C0"/>
                </a:solidFill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שמות ל, לד</a:t>
            </a:r>
            <a:r>
              <a:rPr lang="he-IL" sz="2800" dirty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: וַיֹּאמֶר ה' אֶל מֹשֶׁה קַח לְךָ </a:t>
            </a:r>
            <a:r>
              <a:rPr lang="he-IL" sz="2800" dirty="0" smtClean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סַמִּים </a:t>
            </a:r>
            <a:r>
              <a:rPr lang="he-IL" sz="2800" dirty="0">
                <a:solidFill>
                  <a:srgbClr val="FF0000"/>
                </a:solidFill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נָטָף</a:t>
            </a:r>
            <a:r>
              <a:rPr lang="he-IL" sz="2800" dirty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 </a:t>
            </a:r>
            <a:r>
              <a:rPr lang="he-IL" sz="2800" dirty="0" smtClean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וּ</a:t>
            </a:r>
            <a:r>
              <a:rPr lang="he-IL" sz="2800" dirty="0" smtClean="0">
                <a:solidFill>
                  <a:srgbClr val="FF0000"/>
                </a:solidFill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שְׁחֵלֶת</a:t>
            </a:r>
            <a:r>
              <a:rPr lang="he-IL" sz="2800" dirty="0" smtClean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 וְ</a:t>
            </a:r>
            <a:r>
              <a:rPr lang="he-IL" sz="2800" dirty="0" smtClean="0">
                <a:solidFill>
                  <a:srgbClr val="FF0000"/>
                </a:solidFill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חֶלְבְּנָה</a:t>
            </a:r>
            <a:r>
              <a:rPr lang="he-IL" sz="2800" dirty="0" smtClean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 </a:t>
            </a:r>
            <a:r>
              <a:rPr lang="he-IL" sz="2800" dirty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סַמִּים </a:t>
            </a:r>
            <a:r>
              <a:rPr lang="he-IL" sz="2800" dirty="0" smtClean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וּ</a:t>
            </a:r>
            <a:r>
              <a:rPr lang="he-IL" sz="2800" dirty="0" smtClean="0">
                <a:solidFill>
                  <a:srgbClr val="FF0000"/>
                </a:solidFill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לְבֹנָה</a:t>
            </a:r>
            <a:r>
              <a:rPr lang="he-IL" sz="2800" dirty="0" smtClean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 </a:t>
            </a:r>
            <a:r>
              <a:rPr lang="he-IL" sz="2800" dirty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זַכָּה בַּד בְּבַד יִהְיֶה</a:t>
            </a:r>
            <a:r>
              <a:rPr lang="he-IL" sz="2800" dirty="0" smtClean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:</a:t>
            </a:r>
          </a:p>
          <a:p>
            <a:pPr algn="ctr"/>
            <a:r>
              <a:rPr lang="he-IL" sz="2800" dirty="0" smtClean="0">
                <a:solidFill>
                  <a:srgbClr val="00B05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4 שמות מפורשים בכתוב</a:t>
            </a:r>
            <a:endParaRPr lang="en-US" sz="2800" dirty="0">
              <a:solidFill>
                <a:srgbClr val="00B050"/>
              </a:solidFill>
              <a:latin typeface="SBL Hebrew" panose="02000000000000000000" pitchFamily="2" charset="-79"/>
              <a:cs typeface="SBL Hebrew" panose="020000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95563" y="85551"/>
            <a:ext cx="6991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800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בבלי, כריתות ו</a:t>
            </a:r>
            <a:r>
              <a:rPr lang="he-IL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 </a:t>
            </a:r>
            <a:r>
              <a:rPr lang="he-IL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פיטום </a:t>
            </a:r>
            <a:r>
              <a:rPr lang="he-I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הקטרת - </a:t>
            </a:r>
            <a:r>
              <a:rPr lang="he-IL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הצרי והציפורן </a:t>
            </a:r>
            <a:r>
              <a:rPr lang="he-IL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והחלבנה</a:t>
            </a:r>
            <a:r>
              <a:rPr lang="he-IL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 והלבונה</a:t>
            </a:r>
            <a:r>
              <a:rPr lang="he-IL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 </a:t>
            </a:r>
            <a:r>
              <a:rPr lang="he-I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- משקל שבעים של שבעים מנה. </a:t>
            </a:r>
            <a:r>
              <a:rPr lang="he-IL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מור </a:t>
            </a:r>
            <a:r>
              <a:rPr lang="he-IL" sz="28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וקציעה</a:t>
            </a:r>
            <a:r>
              <a:rPr lang="he-IL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 שיבולת נרד וכרכום</a:t>
            </a:r>
            <a:r>
              <a:rPr lang="he-I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 - משקל ששה עשר של ששה עשר מנה, </a:t>
            </a:r>
            <a:r>
              <a:rPr lang="he-IL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הקושט</a:t>
            </a:r>
            <a:r>
              <a:rPr lang="he-I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 שנים עשר, </a:t>
            </a:r>
            <a:r>
              <a:rPr lang="he-IL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קילופה</a:t>
            </a:r>
            <a:r>
              <a:rPr lang="he-I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 שלשה, </a:t>
            </a:r>
            <a:r>
              <a:rPr lang="he-IL" sz="28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וקנמון</a:t>
            </a:r>
            <a:r>
              <a:rPr lang="he-I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 תשעה.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e-I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[...] אמר רבי יוחנן: </a:t>
            </a:r>
            <a:r>
              <a:rPr lang="he-IL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אחד עשר </a:t>
            </a:r>
            <a:r>
              <a:rPr lang="he-IL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סממנין</a:t>
            </a:r>
            <a:r>
              <a:rPr lang="he-IL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 </a:t>
            </a:r>
            <a:r>
              <a:rPr lang="he-I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ankRuehl" panose="020E0503060101010101" pitchFamily="34" charset="-79"/>
              </a:rPr>
              <a:t>נאמרו לו למשה בסיני. </a:t>
            </a:r>
            <a:endParaRPr lang="en-US" sz="2800" dirty="0"/>
          </a:p>
        </p:txBody>
      </p:sp>
      <p:sp>
        <p:nvSpPr>
          <p:cNvPr id="4" name="מלבן 3"/>
          <p:cNvSpPr/>
          <p:nvPr/>
        </p:nvSpPr>
        <p:spPr>
          <a:xfrm>
            <a:off x="2826327" y="3059791"/>
            <a:ext cx="5938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רמב"ן: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ולא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יקפיד הכתוב, רק באלה הארבעה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,</a:t>
            </a:r>
          </a:p>
          <a:p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ושיוסיף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עמהם עוד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סמים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טובים להקטיר.</a:t>
            </a:r>
            <a:endParaRPr lang="en-US" sz="2400" dirty="0"/>
          </a:p>
        </p:txBody>
      </p:sp>
      <p:sp>
        <p:nvSpPr>
          <p:cNvPr id="5" name="מלבן 4"/>
          <p:cNvSpPr/>
          <p:nvPr/>
        </p:nvSpPr>
        <p:spPr>
          <a:xfrm>
            <a:off x="2466109" y="4297324"/>
            <a:ext cx="6696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    ו       על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פֶּה נתפרש למשה בסיני הסמים הנבחרים לזה, </a:t>
            </a:r>
            <a:endParaRPr lang="he-IL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ctr"/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וכל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מעשה הקטרת</a:t>
            </a:r>
            <a:endParaRPr lang="en-US" sz="2400" dirty="0"/>
          </a:p>
        </p:txBody>
      </p:sp>
      <p:sp>
        <p:nvSpPr>
          <p:cNvPr id="6" name="מלבן 5"/>
          <p:cNvSpPr/>
          <p:nvPr/>
        </p:nvSpPr>
        <p:spPr>
          <a:xfrm>
            <a:off x="7721609" y="4274239"/>
            <a:ext cx="1242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</a:t>
            </a:r>
            <a:r>
              <a:rPr lang="he-I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אולי</a:t>
            </a:r>
            <a:endParaRPr lang="en-US" sz="2400" dirty="0"/>
          </a:p>
        </p:txBody>
      </p:sp>
      <p:sp>
        <p:nvSpPr>
          <p:cNvPr id="7" name="מלבן 6"/>
          <p:cNvSpPr/>
          <p:nvPr/>
        </p:nvSpPr>
        <p:spPr>
          <a:xfrm>
            <a:off x="1588656" y="5451923"/>
            <a:ext cx="8571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&lt;</a:t>
            </a:r>
            <a:r>
              <a:rPr lang="he-IL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 smtClean="0">
                <a:solidFill>
                  <a:srgbClr val="FF0000"/>
                </a:solidFill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או </a:t>
            </a:r>
            <a:r>
              <a:rPr lang="he-IL" sz="2400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שלא הקפיד כלל, רק על אלה המפורשים בכתוב, </a:t>
            </a:r>
            <a:r>
              <a:rPr lang="he-IL" sz="2400" dirty="0" err="1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וצוה</a:t>
            </a:r>
            <a:r>
              <a:rPr lang="he-IL" sz="2400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שיבשֵם אותו </a:t>
            </a:r>
            <a:r>
              <a:rPr lang="he-IL" sz="2400" b="1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בסמים</a:t>
            </a:r>
            <a:r>
              <a:rPr lang="he-IL" sz="2400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אחרים על דרך הרוקחים. </a:t>
            </a:r>
            <a:r>
              <a:rPr lang="he-IL" sz="2400" dirty="0">
                <a:solidFill>
                  <a:srgbClr val="0070C0"/>
                </a:solidFill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וכך אמרו במדרש 'חזית' </a:t>
            </a:r>
            <a:r>
              <a:rPr lang="he-IL" sz="2400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(שיר השירים רבה ג, ז): בדקו חכמים ולא מצאו יפים </a:t>
            </a:r>
            <a:r>
              <a:rPr lang="he-IL" sz="2400" dirty="0" err="1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לקטרת</a:t>
            </a:r>
            <a:r>
              <a:rPr lang="he-IL" sz="2400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אלא אחד עשר סמנין אלו בלבד. </a:t>
            </a:r>
            <a:r>
              <a:rPr lang="he-IL" sz="3200" b="1" dirty="0" smtClean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&gt;</a:t>
            </a:r>
            <a:endParaRPr lang="en-US" sz="32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8" name="חץ ימינה 7"/>
          <p:cNvSpPr/>
          <p:nvPr/>
        </p:nvSpPr>
        <p:spPr>
          <a:xfrm rot="19311344" flipV="1">
            <a:off x="6517448" y="2459080"/>
            <a:ext cx="1481943" cy="2804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חץ ימינה 8"/>
          <p:cNvSpPr/>
          <p:nvPr/>
        </p:nvSpPr>
        <p:spPr>
          <a:xfrm rot="12873460">
            <a:off x="1504487" y="3352423"/>
            <a:ext cx="2550731" cy="295297"/>
          </a:xfrm>
          <a:prstGeom prst="rightArrow">
            <a:avLst>
              <a:gd name="adj1" fmla="val 4844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3200"/>
              <a:t>סיווג התוספות על פי המניע לכתיבתן</a:t>
            </a:r>
            <a:endParaRPr lang="en-US" altLang="en-US" sz="32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spcBef>
                <a:spcPct val="70000"/>
              </a:spcBef>
            </a:pPr>
            <a:r>
              <a:rPr lang="he-IL" altLang="en-US" sz="2000" dirty="0">
                <a:cs typeface="Guttman Yad-Brush" panose="02010401010101010101" pitchFamily="2" charset="-79"/>
              </a:rPr>
              <a:t>א. גילוי נתוני </a:t>
            </a:r>
            <a:r>
              <a:rPr lang="he-IL" altLang="en-US" sz="2000" dirty="0" err="1">
                <a:cs typeface="Guttman Yad-Brush" panose="02010401010101010101" pitchFamily="2" charset="-79"/>
              </a:rPr>
              <a:t>ראליה</a:t>
            </a:r>
            <a:r>
              <a:rPr lang="he-IL" altLang="en-US" sz="2000" dirty="0">
                <a:cs typeface="Guttman Yad-Brush" panose="02010401010101010101" pitchFamily="2" charset="-79"/>
              </a:rPr>
              <a:t> חדשים (קבר </a:t>
            </a:r>
            <a:r>
              <a:rPr lang="he-IL" altLang="en-US" sz="2000" dirty="0" smtClean="0">
                <a:cs typeface="Guttman Yad-Brush" panose="02010401010101010101" pitchFamily="2" charset="-79"/>
              </a:rPr>
              <a:t>רחל)</a:t>
            </a:r>
            <a:endParaRPr lang="he-IL" altLang="en-US" sz="2000" dirty="0">
              <a:cs typeface="Guttman Yad-Brush" panose="02010401010101010101" pitchFamily="2" charset="-79"/>
            </a:endParaRPr>
          </a:p>
          <a:p>
            <a:pPr eaLnBrk="1" hangingPunct="1">
              <a:lnSpc>
                <a:spcPct val="160000"/>
              </a:lnSpc>
              <a:spcBef>
                <a:spcPct val="70000"/>
              </a:spcBef>
            </a:pPr>
            <a:r>
              <a:rPr lang="he-IL" altLang="en-US" sz="2000" dirty="0">
                <a:cs typeface="Guttman Yad-Brush" panose="02010401010101010101" pitchFamily="2" charset="-79"/>
              </a:rPr>
              <a:t>ב. גילוי מקורות ספרותיים חדשים (תרגום ירושלמי לתורה, פירושי רבנו חננאל, 'לקח טוב')</a:t>
            </a:r>
          </a:p>
          <a:p>
            <a:pPr eaLnBrk="1" hangingPunct="1">
              <a:lnSpc>
                <a:spcPct val="160000"/>
              </a:lnSpc>
              <a:spcBef>
                <a:spcPct val="70000"/>
              </a:spcBef>
            </a:pPr>
            <a:r>
              <a:rPr lang="he-IL" altLang="en-US" sz="2000" dirty="0">
                <a:cs typeface="Guttman Yad-Brush" panose="02010401010101010101" pitchFamily="2" charset="-79"/>
              </a:rPr>
              <a:t>ג. רמב"ן נזכר במקור שנשכח ממנו</a:t>
            </a:r>
          </a:p>
          <a:p>
            <a:pPr eaLnBrk="1" hangingPunct="1">
              <a:lnSpc>
                <a:spcPct val="160000"/>
              </a:lnSpc>
              <a:spcBef>
                <a:spcPct val="70000"/>
              </a:spcBef>
            </a:pPr>
            <a:r>
              <a:rPr lang="he-IL" altLang="en-US" sz="2000" dirty="0">
                <a:cs typeface="Guttman Yad-Brush" panose="02010401010101010101" pitchFamily="2" charset="-79"/>
              </a:rPr>
              <a:t>ד. </a:t>
            </a:r>
            <a:r>
              <a:rPr lang="he-IL" altLang="en-US" sz="2000" dirty="0" smtClean="0">
                <a:cs typeface="Guttman Yad-Brush" panose="02010401010101010101" pitchFamily="2" charset="-79"/>
              </a:rPr>
              <a:t>התעוררה קושיה על דברי רמב"ן או שעלה בדעתו פתרון חדש לבעיה</a:t>
            </a:r>
            <a:endParaRPr lang="en-US" altLang="en-US" sz="2000" dirty="0"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91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13528" y="201021"/>
            <a:ext cx="955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50000"/>
              </a:lnSpc>
              <a:spcBef>
                <a:spcPts val="600"/>
              </a:spcBef>
              <a:tabLst>
                <a:tab pos="-34925" algn="l"/>
                <a:tab pos="1225550" algn="l"/>
                <a:tab pos="1315720" algn="l"/>
                <a:tab pos="1585595" algn="l"/>
              </a:tabLst>
            </a:pPr>
            <a:r>
              <a:rPr lang="he-IL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שמות </a:t>
            </a:r>
            <a:r>
              <a:rPr lang="he-IL" sz="2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יב</a:t>
            </a:r>
            <a:r>
              <a:rPr lang="he-IL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ח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: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וְאָכְלוּ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אֶת הַבָּשָׂר בַּלַּיְלָה הַזֶּה צְלִי אֵשׁ וּמַצּוֹת עַל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מְרֹרִים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יֹאכְלֻהוּ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  <a:endParaRPr lang="en-US" sz="2400" dirty="0"/>
          </a:p>
        </p:txBody>
      </p:sp>
      <p:sp>
        <p:nvSpPr>
          <p:cNvPr id="3" name="מלבן 2"/>
          <p:cNvSpPr/>
          <p:nvPr/>
        </p:nvSpPr>
        <p:spPr>
          <a:xfrm>
            <a:off x="1570182" y="1120293"/>
            <a:ext cx="8811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רמב"ן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: שיעורו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: 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ואכלו את הבשר בלילה הזה צלי אש, </a:t>
            </a:r>
            <a:endParaRPr lang="he-IL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                  ומצות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עם 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מרורים </a:t>
            </a:r>
            <a:r>
              <a:rPr lang="he-IL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יאכלוהו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. </a:t>
            </a:r>
          </a:p>
          <a:p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ולימד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הכתוב שאין מצוה במרורים אלא עם אכילת הבשר, </a:t>
            </a:r>
            <a:endParaRPr lang="he-IL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אבל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המצות חזר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וצוה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: "בערב תאכלו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מצות"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– אפילו בפני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עצמן </a:t>
            </a:r>
            <a:endParaRPr lang="en-US" sz="2400" dirty="0"/>
          </a:p>
        </p:txBody>
      </p:sp>
      <p:sp>
        <p:nvSpPr>
          <p:cNvPr id="5" name="מלבן 4"/>
          <p:cNvSpPr/>
          <p:nvPr/>
        </p:nvSpPr>
        <p:spPr>
          <a:xfrm>
            <a:off x="1237673" y="3170719"/>
            <a:ext cx="83589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&lt;</a:t>
            </a:r>
            <a:r>
              <a:rPr lang="he-I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ויותר </a:t>
            </a:r>
            <a:r>
              <a:rPr lang="he-I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נכון שנאמר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כי 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ומצות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נמשך למעלה: </a:t>
            </a:r>
            <a:endParaRPr lang="he-IL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                          ואכלו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את הבשר ומצות; </a:t>
            </a:r>
            <a:endParaRPr lang="he-IL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           וחזר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וצוה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: עם 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מרורים יאכלוהו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לבשר הנזכר. </a:t>
            </a:r>
            <a:endParaRPr lang="he-IL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והנה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צוה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באכילת הבשר ובאכילת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המצות,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ולא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צוה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באכילת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המרורים </a:t>
            </a:r>
            <a:r>
              <a:rPr lang="he-I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&gt;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32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5491" y="347507"/>
            <a:ext cx="11665527" cy="115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e-IL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בראשית </a:t>
            </a:r>
            <a:r>
              <a:rPr lang="he-IL" sz="2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כג</a:t>
            </a:r>
            <a:r>
              <a:rPr lang="he-IL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</a:t>
            </a:r>
            <a:r>
              <a:rPr lang="he-IL" sz="24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יט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: </a:t>
            </a:r>
            <a:r>
              <a:rPr lang="he-IL" sz="2400" dirty="0" smtClean="0">
                <a:latin typeface="David" panose="020E0502060401010101" pitchFamily="34" charset="-79"/>
                <a:ea typeface="SimSun" panose="02010600030101010101" pitchFamily="2" charset="-122"/>
                <a:cs typeface="David" panose="020E0502060401010101" pitchFamily="34" charset="-79"/>
              </a:rPr>
              <a:t>וְאַחֲרֵי </a:t>
            </a:r>
            <a:r>
              <a:rPr lang="he-IL" sz="2400" dirty="0">
                <a:latin typeface="David" panose="020E0502060401010101" pitchFamily="34" charset="-79"/>
                <a:ea typeface="SimSun" panose="02010600030101010101" pitchFamily="2" charset="-122"/>
                <a:cs typeface="David" panose="020E0502060401010101" pitchFamily="34" charset="-79"/>
              </a:rPr>
              <a:t>כֵן קָבַר אַבְרָהָם אֶת שָׂרָה אִשְׁתּוֹ אֶל מְעָרַת שְׂדֵה הַמַּכְפֵּלָה עַל פְּנֵי מַמְרֵא הִוא חֶבְרוֹן </a:t>
            </a: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ea typeface="SimSun" panose="02010600030101010101" pitchFamily="2" charset="-122"/>
                <a:cs typeface="David" panose="020E0502060401010101" pitchFamily="34" charset="-79"/>
              </a:rPr>
              <a:t>בְּאֶרֶץ כְּנָעַן</a:t>
            </a:r>
            <a:r>
              <a:rPr lang="he-IL" sz="2400" dirty="0">
                <a:latin typeface="David" panose="020E0502060401010101" pitchFamily="34" charset="-79"/>
                <a:ea typeface="SimSun" panose="02010600030101010101" pitchFamily="2" charset="-122"/>
                <a:cs typeface="David" panose="020E0502060401010101" pitchFamily="34" charset="-79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992583" y="1692717"/>
            <a:ext cx="6991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u="sng" dirty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ר</a:t>
            </a:r>
            <a:r>
              <a:rPr lang="he-IL" sz="2400" u="sng" dirty="0" smtClean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מב"ן:</a:t>
            </a:r>
            <a:r>
              <a:rPr lang="he-IL" sz="2400" dirty="0" smtClean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 הזכיר בסוף כי הוא </a:t>
            </a:r>
            <a:r>
              <a:rPr lang="he-IL" sz="2400" b="1" dirty="0" smtClean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בארץ כנען, </a:t>
            </a:r>
            <a:r>
              <a:rPr lang="he-IL" sz="2400" dirty="0" smtClean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אשר היא ארץ ישראל, </a:t>
            </a:r>
          </a:p>
          <a:p>
            <a:r>
              <a:rPr lang="he-IL" sz="2400" dirty="0" smtClean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 וכל זה לבאר כי </a:t>
            </a:r>
            <a:r>
              <a:rPr lang="he-IL" sz="2400" dirty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הצדקת מתה בארץ ישראל ושם </a:t>
            </a:r>
            <a:r>
              <a:rPr lang="he-IL" sz="2400" dirty="0" smtClean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נקברה </a:t>
            </a:r>
            <a:endParaRPr lang="en-US" sz="2400" dirty="0"/>
          </a:p>
        </p:txBody>
      </p:sp>
      <p:sp>
        <p:nvSpPr>
          <p:cNvPr id="4" name="מלבן 3"/>
          <p:cNvSpPr/>
          <p:nvPr/>
        </p:nvSpPr>
        <p:spPr>
          <a:xfrm>
            <a:off x="2960254" y="332750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&lt;</a:t>
            </a:r>
            <a:r>
              <a:rPr lang="he-IL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 smtClean="0">
                <a:solidFill>
                  <a:srgbClr val="FF0000"/>
                </a:solidFill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ולפי </a:t>
            </a: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דעתי, </a:t>
            </a:r>
            <a:r>
              <a:rPr lang="he-IL" sz="2400" dirty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כי טעם הכתובים אינו אלא להזכיר כי היא </a:t>
            </a:r>
            <a:r>
              <a:rPr lang="he-IL" sz="2400" b="1" dirty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ארץ כנען, </a:t>
            </a:r>
            <a:r>
              <a:rPr lang="he-IL" sz="2400" dirty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לא ארץ </a:t>
            </a:r>
            <a:r>
              <a:rPr lang="he-IL" sz="2400" dirty="0" err="1" smtClean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פלשתים</a:t>
            </a:r>
            <a:r>
              <a:rPr lang="he-IL" sz="2400" dirty="0" smtClean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 </a:t>
            </a:r>
            <a:r>
              <a:rPr lang="he-IL" sz="3200" b="1" dirty="0" smtClean="0">
                <a:latin typeface="David" panose="020E0502060401010101" pitchFamily="34" charset="-79"/>
                <a:ea typeface="SimSun" panose="02010600030101010101" pitchFamily="2" charset="-122"/>
                <a:cs typeface="Narkisim" panose="020E0502050101010101" pitchFamily="34" charset="-79"/>
              </a:rPr>
              <a:t>&gt;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26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57749" y="205466"/>
            <a:ext cx="991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e-IL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במדבר כה, ה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: </a:t>
            </a:r>
            <a:r>
              <a:rPr lang="he-IL" sz="2400" dirty="0">
                <a:latin typeface="SBL Hebrew" panose="02000000000000000000" pitchFamily="2" charset="-79"/>
                <a:ea typeface="Times New Roman" panose="02020603050405020304" pitchFamily="18" charset="0"/>
                <a:cs typeface="SBL Hebrew" panose="02000000000000000000" pitchFamily="2" charset="-79"/>
              </a:rPr>
              <a:t>וַיֹּאמֶר מֹשֶׁה אֶל שֹׁפְטֵי יִשְׂרָאֵל הִרְגוּ </a:t>
            </a:r>
            <a:r>
              <a:rPr lang="he-IL" sz="2400" dirty="0">
                <a:solidFill>
                  <a:srgbClr val="C00000"/>
                </a:solidFill>
                <a:latin typeface="SBL Hebrew" panose="02000000000000000000" pitchFamily="2" charset="-79"/>
                <a:ea typeface="Times New Roman" panose="02020603050405020304" pitchFamily="18" charset="0"/>
                <a:cs typeface="SBL Hebrew" panose="02000000000000000000" pitchFamily="2" charset="-79"/>
              </a:rPr>
              <a:t>אִישׁ אֲנָשָׁיו </a:t>
            </a:r>
            <a:r>
              <a:rPr lang="he-IL" sz="2400" dirty="0">
                <a:latin typeface="SBL Hebrew" panose="02000000000000000000" pitchFamily="2" charset="-79"/>
                <a:ea typeface="Times New Roman" panose="02020603050405020304" pitchFamily="18" charset="0"/>
                <a:cs typeface="SBL Hebrew" panose="02000000000000000000" pitchFamily="2" charset="-79"/>
              </a:rPr>
              <a:t>הַנִּצְמָדִים לְבַעַל פְּעוֹר</a:t>
            </a:r>
            <a:r>
              <a:rPr lang="en-US" sz="2400" dirty="0" smtClean="0">
                <a:latin typeface="SBL Hebrew" panose="02000000000000000000" pitchFamily="2" charset="-79"/>
                <a:ea typeface="Times New Roman" panose="02020603050405020304" pitchFamily="18" charset="0"/>
                <a:cs typeface="SBL Hebrew" panose="02000000000000000000" pitchFamily="2" charset="-79"/>
              </a:rPr>
              <a:t>:</a:t>
            </a:r>
            <a:endParaRPr lang="en-US" sz="2400" dirty="0">
              <a:latin typeface="SBL Hebrew" panose="02000000000000000000" pitchFamily="2" charset="-79"/>
              <a:ea typeface="Times New Roman" panose="02020603050405020304" pitchFamily="18" charset="0"/>
              <a:cs typeface="SBL Hebrew" panose="02000000000000000000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505526" y="805823"/>
            <a:ext cx="9919854" cy="115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e-I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הרגו </a:t>
            </a:r>
            <a:r>
              <a:rPr lang="he-IL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איש אנשיו 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- כל אחד ואחד מדייני ישראל היה הורג שנים, ודייני ישראל שמונה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רבוא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ושמונת אלפים וכו'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כדאיתא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בסנהדרין (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יח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א), לשון רש"י.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12433" y="1969621"/>
            <a:ext cx="106680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e-I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רמב"ן </a:t>
            </a:r>
            <a:r>
              <a:rPr lang="he-I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תוקף בחריפות את פירוש רש"י ומציע פירוש אחר לביטוי 'איש אנשיו':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ולא הבינותי זה, שיהיו הנצמדים שנדונו רבים משבעה עשר אלף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רבוא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וחלילה!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ואין דיני נפשות בדיין אחד אלא בסנהדרין של עשרים ושלשה, ועדיין יהיו מרובים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ואין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החסרון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בחומש הפקודים כל כך, וכל הנצמדים מתו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דכתיב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'כל האיש אשר הלך אחרי בעל פעור השמידו ה'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אלהיך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מקרבך'.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e-I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אבל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פירוש "</a:t>
            </a:r>
            <a:r>
              <a:rPr lang="he-IL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איש אנשיו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", שיהרגו השופטים כל הנצמדים, כל ב"ד וב"ד ידין את שבטו ואת </a:t>
            </a:r>
            <a:r>
              <a:rPr lang="he-I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אלפו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72656" y="5156170"/>
            <a:ext cx="11342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e-I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&lt; </a:t>
            </a:r>
            <a:r>
              <a:rPr lang="he-IL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אחרי כן מצאתיה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בגמרא ירושלמית בפרק חלק (סנהדרין פ"י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ה"ב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) כך, וכמה הן שופטי ישראל, שבע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רבוא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ושמונת אלפים ושש מאות, אמר לון כל חד מנכון יקטול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תרין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נמצאו ההרוגים חמש עשרה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רבוא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ושמנת אלפים ומאתים. אם כן נאמר לדעתם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שנתרבו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ישראל בין מנין </a:t>
            </a:r>
            <a:r>
              <a:rPr lang="he-I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למנין</a:t>
            </a:r>
            <a:r>
              <a:rPr lang="he-I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הרבה מאד: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&gt;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26474" y="519567"/>
            <a:ext cx="1130530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50000"/>
              </a:lnSpc>
              <a:spcBef>
                <a:spcPts val="600"/>
              </a:spcBef>
              <a:tabLst>
                <a:tab pos="-34925" algn="l"/>
                <a:tab pos="1225550" algn="l"/>
                <a:tab pos="1315720" algn="l"/>
                <a:tab pos="1585595" algn="l"/>
              </a:tabLst>
            </a:pPr>
            <a:r>
              <a:rPr lang="he-IL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שמות </a:t>
            </a:r>
            <a:r>
              <a:rPr lang="he-IL" sz="2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יז</a:t>
            </a:r>
            <a:r>
              <a:rPr lang="he-IL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</a:t>
            </a:r>
            <a:r>
              <a:rPr lang="he-IL" sz="2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טז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: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וַיֹּאמֶר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כִּי יָד עַל כֵּס יָהּ מִלְחָמָה לַה' בַּעֲמָלֵק מִדֹּר דֹּר: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כי יד על כס יה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– (1) ידו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של הקדוש ברוך הוא הורמה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לישבע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בכסאו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[...] לשון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רבנו שלמה, ומדרש חכמים הוא (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תנח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' תצא יא).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(2) </a:t>
            </a:r>
            <a:r>
              <a:rPr lang="he-I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ויש </a:t>
            </a:r>
            <a:r>
              <a:rPr lang="he-I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מפרשים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(ראה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ראב"ע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בשם ר' ישועה;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ריב"ש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), כי כאשר תהיה 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יד על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כסא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השם, תהיה 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מלחמה </a:t>
            </a:r>
            <a:r>
              <a:rPr lang="he-IL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ליי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' בעמלק,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וכן תהיה </a:t>
            </a:r>
            <a:r>
              <a:rPr lang="he-IL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מדור לדור;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והענין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כי כאשר יהיה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מלך בישראל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יושב על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כסא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יי'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כענין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שנאמר "וישב שלמה על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כסא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יי' למלך" (דה"א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כט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כג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), ילחם בעמלק; והוא רומז לשאול, המלך הראשון; וכן 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מדר דור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-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לאמר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כי כל מלך בישראל חייב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להלחם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בהם עד שימחו. 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ועל דרך הפשט נכון הוא.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&lt; </a:t>
            </a:r>
            <a:r>
              <a:rPr lang="he-I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וגם </a:t>
            </a:r>
            <a:r>
              <a:rPr lang="he-I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זה דרך </a:t>
            </a:r>
            <a:r>
              <a:rPr lang="he-I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מדרשו בגמרא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שאמרו (סנה' כ, ב): כשהוא אומר: 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כי יד על כס יה מלחמה </a:t>
            </a:r>
            <a:r>
              <a:rPr lang="he-IL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ליי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' בעמלק -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הוי להעמיד להם מלך תחלה; ואין </a:t>
            </a:r>
            <a:r>
              <a:rPr lang="he-I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כס יה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אלא מלך, שנאמר "וישב שלמה על </a:t>
            </a:r>
            <a:r>
              <a:rPr lang="he-IL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כסא</a:t>
            </a:r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יי'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" (דה"א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כט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כג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);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כדאיתה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בפרק 'כהן גדול' (סנה' כ, ב). והוא פשט נכון במקרא הזה. &gt;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e-I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(3) ועל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דרך האמת,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0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50623"/>
              </p:ext>
            </p:extLst>
          </p:nvPr>
        </p:nvGraphicFramePr>
        <p:xfrm>
          <a:off x="1939635" y="2910804"/>
          <a:ext cx="9154970" cy="32004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{D27102A9-8310-4765-A935-A1911B00CA55}</a:tableStyleId>
              </a:tblPr>
              <a:tblGrid>
                <a:gridCol w="4577485">
                  <a:extLst>
                    <a:ext uri="{9D8B030D-6E8A-4147-A177-3AD203B41FA5}">
                      <a16:colId xmlns:a16="http://schemas.microsoft.com/office/drawing/2014/main" val="1748375451"/>
                    </a:ext>
                  </a:extLst>
                </a:gridCol>
                <a:gridCol w="4577485">
                  <a:extLst>
                    <a:ext uri="{9D8B030D-6E8A-4147-A177-3AD203B41FA5}">
                      <a16:colId xmlns:a16="http://schemas.microsoft.com/office/drawing/2014/main" val="3116257867"/>
                    </a:ext>
                  </a:extLst>
                </a:gridCol>
              </a:tblGrid>
              <a:tr h="375664">
                <a:tc>
                  <a:txBody>
                    <a:bodyPr/>
                    <a:lstStyle/>
                    <a:p>
                      <a:pPr marL="144000"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2400" b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</a:t>
                      </a:r>
                      <a:r>
                        <a:rPr lang="he-IL" sz="2400" b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המהדורה</a:t>
                      </a:r>
                      <a:r>
                        <a:rPr lang="he-IL" sz="2400" b="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הראשונה של הפירוש</a:t>
                      </a:r>
                      <a:endParaRPr lang="en-US" sz="24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2400" b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</a:t>
                      </a:r>
                      <a:r>
                        <a:rPr lang="he-IL" sz="2400" b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המהדורה האחרונה של הפירוש</a:t>
                      </a:r>
                      <a:endParaRPr lang="en-US" sz="24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1813914"/>
                  </a:ext>
                </a:extLst>
              </a:tr>
              <a:tr h="1802768">
                <a:tc>
                  <a:txBody>
                    <a:bodyPr/>
                    <a:lstStyle/>
                    <a:p>
                      <a:pPr marL="252000"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2400" b="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ואיפשר</a:t>
                      </a:r>
                      <a:r>
                        <a:rPr lang="he-IL" sz="24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כי בכל השבויות במלחמה נעשה כתורה הזאת, כי מפני היראה תאמרנה להתגייר.</a:t>
                      </a:r>
                      <a:endParaRPr lang="en-US" sz="24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24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וכך אמרו בפרק 'החולץ' (יבמות </a:t>
                      </a:r>
                      <a:r>
                        <a:rPr lang="he-IL" sz="2400" b="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</a:t>
                      </a:r>
                      <a:r>
                        <a:rPr lang="he-IL" sz="24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ב): ובכתה את אביה ואת אמה ירח ימים - במה דברים אמורים? שלא קבלה עליה; אבל קבלה עליה - מטבילה ומותר בה מיד.</a:t>
                      </a:r>
                      <a:endParaRPr lang="en-US" sz="24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651198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47273" y="602480"/>
            <a:ext cx="92473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דברים </a:t>
            </a:r>
            <a:r>
              <a:rPr kumimoji="0" lang="he-IL" alt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כא</a:t>
            </a:r>
            <a:r>
              <a:rPr kumimoji="0" lang="he-IL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, </a:t>
            </a:r>
            <a:r>
              <a:rPr kumimoji="0" lang="he-IL" alt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יב</a:t>
            </a:r>
            <a:r>
              <a:rPr kumimoji="0" lang="he-IL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(אשת יפת תואר):</a:t>
            </a:r>
            <a:endParaRPr kumimoji="0" lang="en-US" alt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והטעם בפרשה הזו, מפני שהיא מתגיירת בעל </a:t>
            </a:r>
            <a:r>
              <a:rPr kumimoji="0" lang="he-IL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כרחה</a:t>
            </a:r>
            <a:r>
              <a:rPr kumimoji="0" lang="he-IL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, ואין </a:t>
            </a:r>
            <a:r>
              <a:rPr kumimoji="0" lang="he-IL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שואלין</a:t>
            </a:r>
            <a:r>
              <a:rPr kumimoji="0" lang="he-IL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אותה אם תחפוץ לעזוב דתה </a:t>
            </a:r>
            <a:r>
              <a:rPr kumimoji="0" lang="he-IL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ולהתיהד</a:t>
            </a:r>
            <a:r>
              <a:rPr kumimoji="0" lang="he-IL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, כאשר נעשה בגרים; [...]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ועל הכלל, כי זה כולו בעבור ההכרח, אבל אם רצתה להתגייר בחפץ נפשה בבית דין כמשפט, הרי היא מותרת מיד, גם לו גם לאביו ולאחיו.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96655" y="2551837"/>
            <a:ext cx="8645235" cy="427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dirty="0">
                <a:solidFill>
                  <a:srgbClr val="000000"/>
                </a:solidFill>
                <a:latin typeface="/#SBL Hebrew"/>
              </a:rPr>
              <a:t>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0824" y="1724921"/>
            <a:ext cx="51034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/>
              <a:t>'מקראות גדולות הכתר':</a:t>
            </a:r>
          </a:p>
          <a:p>
            <a:pPr>
              <a:lnSpc>
                <a:spcPct val="150000"/>
              </a:lnSpc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ועל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הכלל, כי זה כולו בעבור ההכרח, אבל אם רצתה להתגייר בחפץ נפשה בבית דין כמשפט - הרי היא מותרת מיד, גם לו גם לאביו ולאחיו.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[(תוספת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רמב"ן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עצמו:)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וכך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אמרו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בפרק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'החולץ'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(יבמות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מז,ב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):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ובכתה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אביה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ואת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אמה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ירח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ימים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במה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דברים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אמורים?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בשלא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קבלה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עליה;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אבל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קבלה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עליה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מטבילהּ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ומותר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בה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מיד.]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ואיפשר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כי בכל השבויות במלחמה נעשה כתורה הזאת, כי מפני היראה תאמרנה להתגייר.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145" y="2422094"/>
            <a:ext cx="6045572" cy="2251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7341" y="1752144"/>
            <a:ext cx="4724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 smtClean="0"/>
              <a:t>'תורת חיים' (על פי מהדורת </a:t>
            </a:r>
            <a:r>
              <a:rPr lang="he-IL" sz="2400" b="1" dirty="0" err="1" smtClean="0"/>
              <a:t>שעוועל</a:t>
            </a:r>
            <a:r>
              <a:rPr lang="he-IL" sz="2400" b="1" dirty="0" smtClean="0"/>
              <a:t>):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82361" y="5519475"/>
            <a:ext cx="589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הקטע שרמב"ן מחק – מופיע ברוב המהדורות</a:t>
            </a:r>
            <a:endParaRPr lang="en-US" sz="2000" dirty="0">
              <a:solidFill>
                <a:srgbClr val="FF0000"/>
              </a:solidFill>
              <a:latin typeface="Harlow Solid Italic" panose="04030604020F02020D02" pitchFamily="82" charset="0"/>
              <a:cs typeface="Guttman Yad-Brush" panose="02010401010101010101" pitchFamily="2" charset="-79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5828145" y="3825648"/>
            <a:ext cx="6045572" cy="1148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אליפסה 7"/>
          <p:cNvSpPr/>
          <p:nvPr/>
        </p:nvSpPr>
        <p:spPr>
          <a:xfrm>
            <a:off x="96965" y="4901670"/>
            <a:ext cx="6045572" cy="1148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888502" y="1283986"/>
            <a:ext cx="8497457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דרכו של רמב"ן </a:t>
            </a:r>
            <a:r>
              <a:rPr lang="he-IL" sz="3200" b="1" dirty="0" smtClean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בהוספות ועדכונים לפירושו לתורה</a:t>
            </a:r>
            <a:endParaRPr lang="en-US" sz="3200" b="1" dirty="0">
              <a:latin typeface="SBL Hebrew" panose="02000000000000000000" pitchFamily="2" charset="-79"/>
              <a:ea typeface="Calibri" panose="020F0502020204030204" pitchFamily="34" charset="0"/>
              <a:cs typeface="SBL Hebrew" panose="02000000000000000000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 smtClean="0"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יוסף עופר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e-IL" sz="3200" b="1" dirty="0" smtClean="0">
              <a:latin typeface="SBL Hebrew" panose="02000000000000000000" pitchFamily="2" charset="-79"/>
              <a:ea typeface="Calibri" panose="020F0502020204030204" pitchFamily="34" charset="0"/>
              <a:cs typeface="SBL Hebrew" panose="02000000000000000000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10744" r="40923" b="6250"/>
          <a:stretch>
            <a:fillRect/>
          </a:stretch>
        </p:blipFill>
        <p:spPr bwMode="auto">
          <a:xfrm>
            <a:off x="116108" y="720434"/>
            <a:ext cx="4090406" cy="58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כותרת משנה 2"/>
          <p:cNvSpPr>
            <a:spLocks noGrp="1"/>
          </p:cNvSpPr>
          <p:nvPr>
            <p:ph type="subTitle" idx="1"/>
          </p:nvPr>
        </p:nvSpPr>
        <p:spPr>
          <a:xfrm>
            <a:off x="4701086" y="3811809"/>
            <a:ext cx="6872288" cy="17526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2400" b="1" dirty="0">
                <a:latin typeface="SBL Hebrew" pitchFamily="2" charset="-79"/>
                <a:cs typeface="SBL Hebrew" pitchFamily="2" charset="-79"/>
              </a:rPr>
              <a:t>ימי העיון בתנ"ך </a:t>
            </a:r>
            <a:r>
              <a:rPr lang="he-IL" sz="2400" dirty="0">
                <a:latin typeface="SBL Hebrew" pitchFamily="2" charset="-79"/>
                <a:cs typeface="SBL Hebrew" pitchFamily="2" charset="-79"/>
              </a:rPr>
              <a:t>– </a:t>
            </a:r>
            <a:r>
              <a:rPr lang="he-IL" sz="2400" dirty="0" smtClean="0">
                <a:latin typeface="SBL Hebrew" pitchFamily="2" charset="-79"/>
                <a:cs typeface="SBL Hebrew" pitchFamily="2" charset="-79"/>
              </a:rPr>
              <a:t>מכללת הרצוג, </a:t>
            </a:r>
            <a:r>
              <a:rPr lang="he-IL" sz="2400" dirty="0">
                <a:latin typeface="SBL Hebrew" pitchFamily="2" charset="-79"/>
                <a:cs typeface="SBL Hebrew" pitchFamily="2" charset="-79"/>
              </a:rPr>
              <a:t>כ"ט בתמוז </a:t>
            </a:r>
            <a:r>
              <a:rPr lang="he-IL" sz="2400" dirty="0" smtClean="0">
                <a:latin typeface="SBL Hebrew" pitchFamily="2" charset="-79"/>
                <a:cs typeface="SBL Hebrew" pitchFamily="2" charset="-79"/>
              </a:rPr>
              <a:t>תשע"ז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e-IL" sz="2400" dirty="0">
              <a:latin typeface="SBL Hebrew" pitchFamily="2" charset="-79"/>
              <a:cs typeface="SBL Hebrew" pitchFamily="2" charset="-79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e-IL" sz="2400" dirty="0" smtClean="0">
              <a:latin typeface="SBL Hebrew" pitchFamily="2" charset="-79"/>
              <a:cs typeface="SBL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71" y="266218"/>
            <a:ext cx="7475870" cy="341453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42" y="3773348"/>
            <a:ext cx="5752436" cy="209857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85" y="5840756"/>
            <a:ext cx="14192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mtClean="0"/>
              <a:t>תולדות חיי רמב"ן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altLang="en-US" smtClean="0"/>
              <a:t>1194 - נולד בעיר גירונה</a:t>
            </a:r>
          </a:p>
          <a:p>
            <a:pPr eaLnBrk="1" hangingPunct="1"/>
            <a:r>
              <a:rPr lang="he-IL" altLang="en-US" smtClean="0"/>
              <a:t>1235 - הוויכוח על כתבי הרמב"ם</a:t>
            </a:r>
          </a:p>
          <a:p>
            <a:pPr eaLnBrk="1" hangingPunct="1"/>
            <a:r>
              <a:rPr lang="he-IL" altLang="en-US" smtClean="0"/>
              <a:t>1263 - הוויכוח עם המומר </a:t>
            </a:r>
          </a:p>
          <a:p>
            <a:pPr eaLnBrk="1" hangingPunct="1"/>
            <a:r>
              <a:rPr lang="he-IL" altLang="en-US" smtClean="0"/>
              <a:t>1267 - עלייה לארץ</a:t>
            </a:r>
          </a:p>
          <a:p>
            <a:pPr eaLnBrk="1" hangingPunct="1"/>
            <a:r>
              <a:rPr lang="he-IL" altLang="en-US" smtClean="0"/>
              <a:t>1270 - נפטר בעכו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37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3200"/>
              <a:t>המקורות לזיהוי קטעי התוספת</a:t>
            </a:r>
            <a:endParaRPr lang="en-US" altLang="en-US" sz="32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spcBef>
                <a:spcPct val="70000"/>
              </a:spcBef>
            </a:pPr>
            <a:r>
              <a:rPr lang="he-IL" altLang="en-US" sz="2000" dirty="0">
                <a:cs typeface="Guttman Yad-Brush" panose="02010401010101010101" pitchFamily="2" charset="-79"/>
              </a:rPr>
              <a:t>א. עדות מפורשת של רמב"ן (במקומות מעטים)</a:t>
            </a:r>
          </a:p>
          <a:p>
            <a:pPr eaLnBrk="1" hangingPunct="1">
              <a:lnSpc>
                <a:spcPct val="160000"/>
              </a:lnSpc>
              <a:spcBef>
                <a:spcPct val="70000"/>
              </a:spcBef>
            </a:pPr>
            <a:r>
              <a:rPr lang="he-IL" altLang="en-US" sz="2000" dirty="0">
                <a:cs typeface="Guttman Yad-Brush" panose="02010401010101010101" pitchFamily="2" charset="-79"/>
              </a:rPr>
              <a:t>ב. רשימות התוספות שנשלחו מארץ ישראל (134 קטעים)</a:t>
            </a:r>
          </a:p>
          <a:p>
            <a:pPr eaLnBrk="1" hangingPunct="1">
              <a:lnSpc>
                <a:spcPct val="160000"/>
              </a:lnSpc>
              <a:spcBef>
                <a:spcPct val="70000"/>
              </a:spcBef>
            </a:pPr>
            <a:r>
              <a:rPr lang="he-IL" altLang="en-US" sz="2000" dirty="0">
                <a:cs typeface="Guttman Yad-Brush" panose="02010401010101010101" pitchFamily="2" charset="-79"/>
              </a:rPr>
              <a:t>ג. השוואת כתבי-היד של </a:t>
            </a:r>
            <a:r>
              <a:rPr lang="he-IL" altLang="en-US" sz="2000" dirty="0" smtClean="0">
                <a:cs typeface="Guttman Yad-Brush" panose="02010401010101010101" pitchFamily="2" charset="-79"/>
              </a:rPr>
              <a:t>הפירוש המייצגים את המהדורות השונות שלו (כ-150 </a:t>
            </a:r>
            <a:r>
              <a:rPr lang="he-IL" altLang="en-US" sz="2000" dirty="0">
                <a:cs typeface="Guttman Yad-Brush" panose="02010401010101010101" pitchFamily="2" charset="-79"/>
              </a:rPr>
              <a:t>קטעים נוספים)</a:t>
            </a:r>
            <a:endParaRPr lang="en-US" altLang="en-US" sz="2000" dirty="0"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080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10744" r="40923" b="6250"/>
          <a:stretch>
            <a:fillRect/>
          </a:stretch>
        </p:blipFill>
        <p:spPr bwMode="auto">
          <a:xfrm>
            <a:off x="1330903" y="434108"/>
            <a:ext cx="4090406" cy="58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3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234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251453"/>
            <a:ext cx="5903951" cy="614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Nahmanides 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49683"/>
            <a:ext cx="2925330" cy="35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668655" y="4620599"/>
            <a:ext cx="5095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he-IL" sz="2400" dirty="0" err="1">
                <a:solidFill>
                  <a:srgbClr val="000000"/>
                </a:solidFill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ועכשו</a:t>
            </a:r>
            <a:r>
              <a:rPr lang="he-IL" sz="2400" dirty="0">
                <a:solidFill>
                  <a:srgbClr val="000000"/>
                </a:solidFill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 שזכיתי ובאתי לירושלם, שבח לאל הטוב והמטיב, ראיתי בעיני שאין מן קבורת רחל לבית לחם אפילו </a:t>
            </a:r>
            <a:r>
              <a:rPr lang="he-IL" sz="2400" dirty="0" smtClean="0">
                <a:solidFill>
                  <a:srgbClr val="000000"/>
                </a:solidFill>
                <a:latin typeface="SBL Hebrew" panose="02000000000000000000" pitchFamily="2" charset="-79"/>
                <a:ea typeface="Calibri" panose="020F0502020204030204" pitchFamily="34" charset="0"/>
                <a:cs typeface="SBL Hebrew" panose="02000000000000000000" pitchFamily="2" charset="-79"/>
              </a:rPr>
              <a:t>מיל</a:t>
            </a:r>
          </a:p>
          <a:p>
            <a:pPr algn="l">
              <a:lnSpc>
                <a:spcPts val="2700"/>
              </a:lnSpc>
            </a:pPr>
            <a:r>
              <a:rPr lang="he-IL" sz="2000" dirty="0" smtClean="0">
                <a:solidFill>
                  <a:srgbClr val="00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רבי משה בן נחמן, פירוש התורה, 1267</a:t>
            </a:r>
            <a:endParaRPr lang="en-US" sz="2000" dirty="0">
              <a:latin typeface="SBL Hebrew" panose="02000000000000000000" pitchFamily="2" charset="-79"/>
              <a:cs typeface="SBL Hebrew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99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121671" y="792308"/>
            <a:ext cx="9629456" cy="27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he-IL" altLang="zh-CN" sz="2400" b="1" dirty="0" err="1">
                <a:cs typeface="SBL Hebrew" panose="02000000000000000000" pitchFamily="2" charset="-79"/>
              </a:rPr>
              <a:t>וַיִּסְעו</a:t>
            </a:r>
            <a:r>
              <a:rPr lang="he-IL" altLang="zh-CN" sz="2400" b="1" dirty="0">
                <a:cs typeface="SBL Hebrew" panose="02000000000000000000" pitchFamily="2" charset="-79"/>
              </a:rPr>
              <a:t>ּ מִבֵּית אֵל וַיְהִי עוֹד </a:t>
            </a:r>
            <a:r>
              <a:rPr lang="he-IL" altLang="zh-CN" sz="2400" b="1" dirty="0">
                <a:solidFill>
                  <a:srgbClr val="FF0000"/>
                </a:solidFill>
                <a:cs typeface="SBL Hebrew" panose="02000000000000000000" pitchFamily="2" charset="-79"/>
              </a:rPr>
              <a:t>כִּבְרַת הָאָרֶץ</a:t>
            </a:r>
            <a:r>
              <a:rPr lang="he-IL" altLang="zh-CN" sz="2400" b="1" dirty="0">
                <a:cs typeface="SBL Hebrew" panose="02000000000000000000" pitchFamily="2" charset="-79"/>
              </a:rPr>
              <a:t> לָבוֹא </a:t>
            </a:r>
            <a:r>
              <a:rPr lang="he-IL" altLang="zh-CN" sz="2400" b="1" dirty="0" err="1">
                <a:cs typeface="SBL Hebrew" panose="02000000000000000000" pitchFamily="2" charset="-79"/>
              </a:rPr>
              <a:t>אֶפְרָתָה</a:t>
            </a:r>
            <a:r>
              <a:rPr lang="he-IL" altLang="zh-CN" sz="2400" b="1" dirty="0">
                <a:cs typeface="SBL Hebrew" panose="02000000000000000000" pitchFamily="2" charset="-79"/>
              </a:rPr>
              <a:t> וַתֵּלֶד רָחֵל </a:t>
            </a:r>
            <a:r>
              <a:rPr lang="he-IL" altLang="zh-CN" sz="2400" b="1" dirty="0" err="1">
                <a:cs typeface="SBL Hebrew" panose="02000000000000000000" pitchFamily="2" charset="-79"/>
              </a:rPr>
              <a:t>וַתְּקַש</a:t>
            </a:r>
            <a:r>
              <a:rPr lang="he-IL" altLang="zh-CN" sz="2400" b="1" dirty="0">
                <a:cs typeface="SBL Hebrew" panose="02000000000000000000" pitchFamily="2" charset="-79"/>
              </a:rPr>
              <a:t>ׁ בְּלִדְתָּהּ:</a:t>
            </a:r>
            <a:r>
              <a:rPr lang="he-IL" altLang="zh-CN" sz="2400" dirty="0"/>
              <a:t> </a:t>
            </a: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he-IL" altLang="zh-CN" sz="1800" dirty="0">
                <a:cs typeface="SBL Hebrew" panose="02000000000000000000" pitchFamily="2" charset="-79"/>
              </a:rPr>
              <a:t>השורש: </a:t>
            </a:r>
            <a:r>
              <a:rPr lang="he-IL" altLang="zh-CN" sz="1800" dirty="0" err="1">
                <a:cs typeface="SBL Hebrew" panose="02000000000000000000" pitchFamily="2" charset="-79"/>
              </a:rPr>
              <a:t>כב"ר</a:t>
            </a:r>
            <a:endParaRPr lang="he-IL" altLang="zh-CN" sz="1800" dirty="0">
              <a:cs typeface="SBL Hebrew" panose="02000000000000000000" pitchFamily="2" charset="-79"/>
            </a:endParaRP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he-IL" altLang="zh-CN" sz="1800" dirty="0">
                <a:cs typeface="SBL Hebrew" panose="02000000000000000000" pitchFamily="2" charset="-79"/>
              </a:rPr>
              <a:t>	רש"י מביא את מנחם בן סרוק:</a:t>
            </a:r>
            <a:r>
              <a:rPr lang="en-US" altLang="zh-CN" sz="1800" dirty="0">
                <a:ea typeface="SimSun" panose="02010600030101010101" pitchFamily="2" charset="-122"/>
                <a:cs typeface="SBL Hebrew" panose="02000000000000000000" pitchFamily="2" charset="-79"/>
              </a:rPr>
              <a:t> </a:t>
            </a:r>
            <a:r>
              <a:rPr lang="he-IL" altLang="zh-CN" sz="1800" dirty="0">
                <a:cs typeface="SBL Hebrew" panose="02000000000000000000" pitchFamily="2" charset="-79"/>
              </a:rPr>
              <a:t>כַּבִּיר</a:t>
            </a: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he-IL" altLang="zh-CN" sz="1800" dirty="0">
                <a:cs typeface="SBL Hebrew" panose="02000000000000000000" pitchFamily="2" charset="-79"/>
              </a:rPr>
              <a:t>	</a:t>
            </a: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he-IL" altLang="zh-CN" sz="1800" dirty="0">
                <a:cs typeface="SBL Hebrew" panose="02000000000000000000" pitchFamily="2" charset="-79"/>
              </a:rPr>
              <a:t>כברת = כ + ברת</a:t>
            </a: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he-IL" altLang="zh-CN" sz="1800" dirty="0">
                <a:cs typeface="SBL Hebrew" panose="02000000000000000000" pitchFamily="2" charset="-79"/>
              </a:rPr>
              <a:t>	</a:t>
            </a:r>
            <a:r>
              <a:rPr lang="he-IL" altLang="zh-CN" sz="1800" dirty="0" err="1">
                <a:cs typeface="SBL Hebrew" panose="02000000000000000000" pitchFamily="2" charset="-79"/>
              </a:rPr>
              <a:t>רד"ק</a:t>
            </a:r>
            <a:r>
              <a:rPr lang="he-IL" altLang="zh-CN" sz="1800" dirty="0">
                <a:cs typeface="SBL Hebrew" panose="02000000000000000000" pitchFamily="2" charset="-79"/>
              </a:rPr>
              <a:t>:</a:t>
            </a:r>
            <a:r>
              <a:rPr lang="en-US" altLang="zh-CN" sz="1800" dirty="0">
                <a:ea typeface="SimSun" panose="02010600030101010101" pitchFamily="2" charset="-122"/>
              </a:rPr>
              <a:t> </a:t>
            </a:r>
            <a:r>
              <a:rPr lang="he-IL" altLang="zh-CN" sz="1800" dirty="0">
                <a:cs typeface="SBL Hebrew" panose="02000000000000000000" pitchFamily="2" charset="-79"/>
              </a:rPr>
              <a:t>ברת – לשון אכילה 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2218146" y="4259264"/>
            <a:ext cx="6490879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he-IL" altLang="en-US" sz="2400" dirty="0">
                <a:cs typeface="SBL Hebrew" panose="02000000000000000000" pitchFamily="2" charset="-79"/>
              </a:rPr>
              <a:t>רמב"ן:</a:t>
            </a:r>
            <a:r>
              <a:rPr lang="en-US" altLang="en-US" sz="2400" dirty="0">
                <a:cs typeface="SBL Hebrew" panose="02000000000000000000" pitchFamily="2" charset="-79"/>
              </a:rPr>
              <a:t> </a:t>
            </a:r>
            <a:endParaRPr lang="he-IL" altLang="en-US" sz="2400" dirty="0">
              <a:cs typeface="SBL Hebrew" panose="02000000000000000000" pitchFamily="2" charset="-79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he-IL" altLang="zh-CN" sz="2400" dirty="0">
                <a:cs typeface="SBL Hebrew" panose="02000000000000000000" pitchFamily="2" charset="-79"/>
              </a:rPr>
              <a:t>זה כתבתי תחלה,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he-IL" altLang="zh-CN" sz="2400" dirty="0" err="1">
                <a:cs typeface="SBL Hebrew" panose="02000000000000000000" pitchFamily="2" charset="-79"/>
              </a:rPr>
              <a:t>ועכשו</a:t>
            </a:r>
            <a:r>
              <a:rPr lang="he-IL" altLang="zh-CN" sz="2400" dirty="0">
                <a:cs typeface="SBL Hebrew" panose="02000000000000000000" pitchFamily="2" charset="-79"/>
              </a:rPr>
              <a:t> שזכיתי ובאתי לירושלם, שבח לאל הטוב והמטיב,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he-IL" altLang="zh-CN" sz="2400" dirty="0">
                <a:cs typeface="SBL Hebrew" panose="02000000000000000000" pitchFamily="2" charset="-79"/>
              </a:rPr>
              <a:t>ראיתי בעיני שאין מן קבורת רחל לבית לחם אפילו מיל,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he-IL" altLang="zh-CN" sz="2400" dirty="0">
                <a:cs typeface="SBL Hebrew" panose="02000000000000000000" pitchFamily="2" charset="-79"/>
              </a:rPr>
              <a:t>והנה הוכחש הפירוש הזה וגם דברי מנחם</a:t>
            </a:r>
            <a:r>
              <a:rPr lang="en-US" altLang="zh-CN" sz="2400" dirty="0">
                <a:ea typeface="SimSun" panose="02010600030101010101" pitchFamily="2" charset="-122"/>
                <a:cs typeface="SBL Hebrew" panose="02000000000000000000" pitchFamily="2" charset="-79"/>
              </a:rPr>
              <a:t> </a:t>
            </a:r>
            <a:endParaRPr lang="en-US" altLang="en-US" sz="2400" dirty="0">
              <a:cs typeface="SBL Hebrew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25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19400" y="341458"/>
            <a:ext cx="7848601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e-IL" altLang="en-US" sz="2400" dirty="0" smtClean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התוספת </a:t>
            </a:r>
            <a:r>
              <a:rPr lang="he-IL" altLang="en-US" sz="2400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על קבר רחל  כתובה בגיליון </a:t>
            </a:r>
            <a:r>
              <a:rPr lang="he-IL" altLang="en-US" sz="2400" dirty="0" smtClean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אחד מכתבי היד – כ"י </a:t>
            </a:r>
            <a:r>
              <a:rPr lang="he-IL" altLang="en-US" sz="2400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פריס </a:t>
            </a:r>
            <a:r>
              <a:rPr lang="en-US" altLang="en-US" sz="2400" dirty="0" err="1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Heb</a:t>
            </a:r>
            <a:r>
              <a:rPr lang="en-US" altLang="en-US" sz="2400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223</a:t>
            </a:r>
            <a:r>
              <a:rPr lang="he-IL" altLang="en-US" sz="2400" dirty="0"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 (=כ"י ז), דף 65 ע"א </a:t>
            </a:r>
            <a:endParaRPr lang="en-US" altLang="en-US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 rtl="0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19459" name="תמונה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90675"/>
            <a:ext cx="865505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0483270" y="50826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</p:spTree>
    <p:extLst>
      <p:ext uri="{BB962C8B-B14F-4D97-AF65-F5344CB8AC3E}">
        <p14:creationId xmlns:p14="http://schemas.microsoft.com/office/powerpoint/2010/main" val="39135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7930</TotalTime>
  <Words>1262</Words>
  <Application>Microsoft Office PowerPoint</Application>
  <PresentationFormat>מסך רחב</PresentationFormat>
  <Paragraphs>104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35" baseType="lpstr">
      <vt:lpstr>SimSun</vt:lpstr>
      <vt:lpstr>/#SBL Hebrew</vt:lpstr>
      <vt:lpstr>Arial</vt:lpstr>
      <vt:lpstr>Calibri</vt:lpstr>
      <vt:lpstr>Calibri Light</vt:lpstr>
      <vt:lpstr>David</vt:lpstr>
      <vt:lpstr>等线</vt:lpstr>
      <vt:lpstr>FrankRuehl</vt:lpstr>
      <vt:lpstr>Guttman Yad-Brush</vt:lpstr>
      <vt:lpstr>Harlow Solid Italic</vt:lpstr>
      <vt:lpstr>Narkisim</vt:lpstr>
      <vt:lpstr>PoetiAAA</vt:lpstr>
      <vt:lpstr>PoetiAAA-Bold</vt:lpstr>
      <vt:lpstr>SBL Hebrew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תולדות חיי רמב"ן</vt:lpstr>
      <vt:lpstr>המקורות לזיהוי קטעי התוספת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סיווג התוספות על פי המניע לכתיבתן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35</cp:revision>
  <dcterms:created xsi:type="dcterms:W3CDTF">2017-04-13T09:27:24Z</dcterms:created>
  <dcterms:modified xsi:type="dcterms:W3CDTF">2017-07-22T21:05:08Z</dcterms:modified>
</cp:coreProperties>
</file>